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88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2018/3/5</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extLst>
      <p:ext uri="{BB962C8B-B14F-4D97-AF65-F5344CB8AC3E}">
        <p14:creationId xmlns:p14="http://schemas.microsoft.com/office/powerpoint/2010/main" val="3383999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2018/3/5</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extLst>
      <p:ext uri="{BB962C8B-B14F-4D97-AF65-F5344CB8AC3E}">
        <p14:creationId xmlns:p14="http://schemas.microsoft.com/office/powerpoint/2010/main" val="1110497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於其配偶約僱期間屆滿之際，於簽呈上加註准予續聘</a:t>
            </a:r>
            <a:r>
              <a:rPr lang="zh-TW" altLang="en-US" sz="2800" b="1" dirty="0" smtClean="0">
                <a:solidFill>
                  <a:srgbClr val="C00000"/>
                </a:solidFill>
              </a:rPr>
              <a:t>之</a:t>
            </a:r>
            <a:r>
              <a:rPr lang="zh-TW" altLang="zh-TW" sz="2800" b="1" dirty="0" smtClean="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smtClean="0"/>
              <a:t>A</a:t>
            </a:r>
            <a:r>
              <a:rPr lang="zh-TW" altLang="zh-TW" sz="2200" dirty="0" smtClean="0"/>
              <a:t>於</a:t>
            </a:r>
            <a:r>
              <a:rPr lang="en-US" altLang="zh-TW" sz="2200" dirty="0" smtClean="0"/>
              <a:t>103</a:t>
            </a:r>
            <a:r>
              <a:rPr lang="zh-TW" altLang="zh-TW" sz="2200" dirty="0" smtClean="0"/>
              <a:t>起擔任</a:t>
            </a:r>
            <a:r>
              <a:rPr lang="zh-TW" altLang="en-US" sz="2200" dirty="0" smtClean="0"/>
              <a:t>某鄉</a:t>
            </a:r>
            <a:r>
              <a:rPr lang="zh-TW" altLang="zh-TW" sz="2200" dirty="0" smtClean="0"/>
              <a:t>公所課長，其配偶</a:t>
            </a:r>
            <a:r>
              <a:rPr lang="en-US" altLang="zh-TW" sz="2200" dirty="0" smtClean="0"/>
              <a:t>B</a:t>
            </a:r>
            <a:r>
              <a:rPr lang="zh-TW" altLang="zh-TW" sz="2200" dirty="0" smtClean="0"/>
              <a:t>係本法第</a:t>
            </a:r>
            <a:r>
              <a:rPr lang="en-US" altLang="zh-TW" sz="2200" dirty="0" smtClean="0"/>
              <a:t>3</a:t>
            </a:r>
            <a:r>
              <a:rPr lang="zh-TW" altLang="zh-TW" sz="2200" dirty="0" smtClean="0"/>
              <a:t>條之關係人，</a:t>
            </a:r>
            <a:r>
              <a:rPr lang="en-US" altLang="zh-TW" sz="2200" dirty="0" smtClean="0"/>
              <a:t>103</a:t>
            </a:r>
            <a:r>
              <a:rPr lang="zh-TW" altLang="zh-TW" sz="2200" dirty="0" smtClean="0"/>
              <a:t>年間經進用為</a:t>
            </a:r>
            <a:r>
              <a:rPr lang="zh-TW" altLang="en-US" sz="2200" dirty="0" smtClean="0"/>
              <a:t>鄉</a:t>
            </a:r>
            <a:r>
              <a:rPr lang="zh-TW" altLang="zh-TW" sz="2200" dirty="0" smtClean="0"/>
              <a:t>公所短期進用人員。</a:t>
            </a:r>
          </a:p>
          <a:p>
            <a:pPr algn="just">
              <a:lnSpc>
                <a:spcPts val="2700"/>
              </a:lnSpc>
            </a:pPr>
            <a:r>
              <a:rPr lang="zh-TW" altLang="zh-TW" sz="2200" dirty="0" smtClean="0"/>
              <a:t>詎</a:t>
            </a:r>
            <a:r>
              <a:rPr lang="en-US" altLang="zh-TW" sz="2200" dirty="0" smtClean="0"/>
              <a:t>A</a:t>
            </a:r>
            <a:r>
              <a:rPr lang="zh-TW" altLang="zh-TW" sz="2200" dirty="0" smtClean="0"/>
              <a:t>於配偶</a:t>
            </a:r>
            <a:r>
              <a:rPr lang="en-US" altLang="zh-TW" sz="2200" dirty="0" smtClean="0"/>
              <a:t>103</a:t>
            </a:r>
            <a:r>
              <a:rPr lang="zh-TW" altLang="zh-TW" sz="2200" dirty="0" smtClean="0"/>
              <a:t>年短期進用人員之僱用契約期滿之際，經</a:t>
            </a:r>
            <a:r>
              <a:rPr lang="zh-TW" altLang="en-US" sz="2200" dirty="0" smtClean="0"/>
              <a:t>承辦人</a:t>
            </a:r>
            <a:r>
              <a:rPr lang="zh-TW" altLang="zh-TW" sz="2200" dirty="0" smtClean="0"/>
              <a:t>以</a:t>
            </a:r>
            <a:r>
              <a:rPr lang="en-US" altLang="zh-TW" sz="2200" dirty="0" smtClean="0"/>
              <a:t>B</a:t>
            </a:r>
            <a:r>
              <a:rPr lang="zh-TW" altLang="zh-TW" sz="2200" dirty="0" smtClean="0"/>
              <a:t>主辦業務卓有績效為由簽辦續僱時，</a:t>
            </a:r>
            <a:r>
              <a:rPr lang="en-US" altLang="zh-TW" sz="2200" dirty="0" smtClean="0"/>
              <a:t>A</a:t>
            </a:r>
            <a:r>
              <a:rPr lang="zh-TW" altLang="zh-TW" sz="2200" dirty="0" smtClean="0"/>
              <a:t>以承辦單位課長身分核章，經呈機關首長同意續僱為短期進用人員；嗣</a:t>
            </a:r>
            <a:r>
              <a:rPr lang="en-US" altLang="zh-TW" sz="2200" dirty="0" smtClean="0"/>
              <a:t>B</a:t>
            </a:r>
            <a:r>
              <a:rPr lang="zh-TW" altLang="zh-TW" sz="2200" dirty="0" smtClean="0"/>
              <a:t>前開短期進用人員之僱用契約即將期滿時，</a:t>
            </a:r>
            <a:r>
              <a:rPr lang="zh-TW" altLang="en-US" sz="2200" dirty="0" smtClean="0"/>
              <a:t>承辦人</a:t>
            </a:r>
            <a:r>
              <a:rPr lang="zh-TW" altLang="zh-TW" sz="2200" dirty="0" smtClean="0"/>
              <a:t>又以</a:t>
            </a:r>
            <a:r>
              <a:rPr lang="en-US" altLang="zh-TW" sz="2200" dirty="0" smtClean="0"/>
              <a:t>B</a:t>
            </a:r>
            <a:r>
              <a:rPr lang="zh-TW" altLang="zh-TW" sz="2200" dirty="0" smtClean="0"/>
              <a:t>主辦業務卓有績效為由簽辦續僱，</a:t>
            </a:r>
            <a:r>
              <a:rPr lang="en-US" altLang="zh-TW" sz="2200" dirty="0" smtClean="0"/>
              <a:t>A</a:t>
            </a:r>
            <a:r>
              <a:rPr lang="zh-TW" altLang="zh-TW" sz="2200" dirty="0" smtClean="0"/>
              <a:t>更以承辦單位課長之身分，在簽陳上加註請准以續聘等擬辦意見</a:t>
            </a:r>
            <a:r>
              <a:rPr lang="zh-TW" altLang="en-US" sz="2200" dirty="0" smtClean="0"/>
              <a:t>並</a:t>
            </a:r>
            <a:r>
              <a:rPr lang="zh-TW" altLang="zh-TW" sz="2200" dirty="0" smtClean="0"/>
              <a:t>核章，呈機關首長同意後繼續僱用</a:t>
            </a:r>
            <a:r>
              <a:rPr lang="en-US" altLang="zh-TW" sz="2200" dirty="0" smtClean="0"/>
              <a:t>B</a:t>
            </a:r>
            <a:r>
              <a:rPr lang="zh-TW" altLang="zh-TW" sz="2200" dirty="0" smtClean="0"/>
              <a:t>為短期進用人員，使關係人</a:t>
            </a:r>
            <a:r>
              <a:rPr lang="en-US" altLang="zh-TW" sz="2200" dirty="0" smtClean="0"/>
              <a:t>B</a:t>
            </a:r>
            <a:r>
              <a:rPr lang="zh-TW" altLang="zh-TW" sz="2200" dirty="0" smtClean="0"/>
              <a:t>獲取進用為該公所短期進用人員之非財產上利益，違反本法第</a:t>
            </a:r>
            <a:r>
              <a:rPr lang="en-US" altLang="zh-TW" sz="2200" dirty="0" smtClean="0"/>
              <a:t>6</a:t>
            </a:r>
            <a:r>
              <a:rPr lang="zh-TW" altLang="zh-TW" sz="2200" dirty="0" smtClean="0"/>
              <a:t>條及第</a:t>
            </a:r>
            <a:r>
              <a:rPr lang="en-US" altLang="zh-TW" sz="2200" dirty="0" smtClean="0"/>
              <a:t>10</a:t>
            </a:r>
            <a:r>
              <a:rPr lang="zh-TW" altLang="zh-TW" sz="2200" dirty="0" smtClean="0"/>
              <a:t>條第</a:t>
            </a:r>
            <a:r>
              <a:rPr lang="en-US" altLang="zh-TW" sz="2200" dirty="0" smtClean="0"/>
              <a:t>1</a:t>
            </a:r>
            <a:r>
              <a:rPr lang="zh-TW" altLang="zh-TW" sz="2200" dirty="0" smtClean="0"/>
              <a:t>項之規定</a:t>
            </a:r>
            <a:r>
              <a:rPr lang="zh-TW" altLang="en-US" sz="2200" dirty="0" smtClean="0"/>
              <a:t>。惟審酌</a:t>
            </a:r>
            <a:r>
              <a:rPr lang="en-US" altLang="zh-TW" sz="2200" dirty="0" smtClean="0"/>
              <a:t>A</a:t>
            </a:r>
            <a:r>
              <a:rPr lang="zh-TW" altLang="en-US" sz="2200" dirty="0" smtClean="0"/>
              <a:t>有不知法令之情事，</a:t>
            </a:r>
            <a:r>
              <a:rPr lang="zh-TW" altLang="zh-TW" sz="2200" dirty="0" smtClean="0"/>
              <a:t>依行政罰法第</a:t>
            </a:r>
            <a:r>
              <a:rPr lang="en-US" altLang="zh-TW" sz="2200" dirty="0" smtClean="0"/>
              <a:t>8</a:t>
            </a:r>
            <a:r>
              <a:rPr lang="zh-TW" altLang="zh-TW" sz="2200" dirty="0" smtClean="0"/>
              <a:t>條</a:t>
            </a:r>
            <a:r>
              <a:rPr lang="zh-TW" altLang="en-US" sz="2200" dirty="0" smtClean="0"/>
              <a:t>但書</a:t>
            </a:r>
            <a:r>
              <a:rPr lang="zh-TW" altLang="zh-TW" sz="2200" dirty="0" smtClean="0"/>
              <a:t>及第</a:t>
            </a:r>
            <a:r>
              <a:rPr lang="en-US" altLang="zh-TW" sz="2200" dirty="0" smtClean="0"/>
              <a:t>18</a:t>
            </a:r>
            <a:r>
              <a:rPr lang="zh-TW" altLang="zh-TW" sz="2200" dirty="0" smtClean="0"/>
              <a:t>條第</a:t>
            </a:r>
            <a:r>
              <a:rPr lang="en-US" altLang="zh-TW" sz="2200" dirty="0" smtClean="0"/>
              <a:t>3</a:t>
            </a:r>
            <a:r>
              <a:rPr lang="zh-TW" altLang="zh-TW" sz="2200" dirty="0" smtClean="0"/>
              <a:t>項之規定，就</a:t>
            </a:r>
            <a:r>
              <a:rPr lang="en-US" altLang="zh-TW" sz="2200" dirty="0" smtClean="0"/>
              <a:t>A</a:t>
            </a:r>
            <a:r>
              <a:rPr lang="zh-TW" altLang="zh-TW" sz="2200" dirty="0" smtClean="0"/>
              <a:t>兩次違反行政法上義務之行為，各酌減至法定罰鍰最低額之三分之一，併處罰鍰</a:t>
            </a:r>
            <a:r>
              <a:rPr lang="en-US" altLang="zh-TW" sz="2200" dirty="0" smtClean="0"/>
              <a:t>70</a:t>
            </a:r>
            <a:r>
              <a:rPr lang="zh-TW" altLang="zh-TW" sz="2200" dirty="0" smtClean="0"/>
              <a:t>萬元</a:t>
            </a:r>
            <a:r>
              <a:rPr lang="zh-TW"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smtClean="0"/>
              <a:t>A</a:t>
            </a:r>
            <a:r>
              <a:rPr lang="zh-TW" altLang="zh-TW" sz="2400" dirty="0" smtClean="0"/>
              <a:t>自</a:t>
            </a:r>
            <a:r>
              <a:rPr lang="en-US" altLang="zh-TW" sz="2400" dirty="0" smtClean="0"/>
              <a:t>99</a:t>
            </a:r>
            <a:r>
              <a:rPr lang="zh-TW" altLang="zh-TW" sz="2400" dirty="0" smtClean="0"/>
              <a:t>年至</a:t>
            </a:r>
            <a:r>
              <a:rPr lang="en-US" altLang="zh-TW" sz="2400" dirty="0" smtClean="0"/>
              <a:t>100</a:t>
            </a:r>
            <a:r>
              <a:rPr lang="zh-TW" altLang="zh-TW" sz="2400" dirty="0" smtClean="0"/>
              <a:t>年間擔任</a:t>
            </a:r>
            <a:r>
              <a:rPr lang="zh-TW" altLang="en-US" sz="2400" dirty="0" smtClean="0"/>
              <a:t>某市政府單位主管</a:t>
            </a:r>
            <a:r>
              <a:rPr lang="zh-TW" altLang="zh-TW" sz="2400" dirty="0" smtClean="0"/>
              <a:t>，其弟媳</a:t>
            </a:r>
            <a:r>
              <a:rPr lang="en-US" altLang="zh-TW" sz="2400" dirty="0" smtClean="0"/>
              <a:t>B</a:t>
            </a:r>
            <a:r>
              <a:rPr lang="zh-TW" altLang="zh-TW" sz="2400" dirty="0" smtClean="0"/>
              <a:t>及妹夫</a:t>
            </a:r>
            <a:r>
              <a:rPr lang="en-US" altLang="zh-TW" sz="2400" dirty="0" smtClean="0"/>
              <a:t>C</a:t>
            </a:r>
            <a:r>
              <a:rPr lang="zh-TW" altLang="zh-TW" sz="2400" dirty="0" smtClean="0"/>
              <a:t>均於</a:t>
            </a:r>
            <a:r>
              <a:rPr lang="zh-TW" altLang="en-US" sz="2400" dirty="0" smtClean="0"/>
              <a:t>該機關</a:t>
            </a:r>
            <a:r>
              <a:rPr lang="zh-TW" altLang="zh-TW" sz="2400" dirty="0" smtClean="0"/>
              <a:t>服務，屬本法第</a:t>
            </a:r>
            <a:r>
              <a:rPr lang="en-US" altLang="zh-TW" sz="2400" dirty="0" smtClean="0"/>
              <a:t>3</a:t>
            </a:r>
            <a:r>
              <a:rPr lang="zh-TW" altLang="zh-TW" sz="2400" dirty="0" smtClean="0"/>
              <a:t>條之關係人。</a:t>
            </a:r>
          </a:p>
          <a:p>
            <a:pPr algn="just">
              <a:lnSpc>
                <a:spcPts val="2800"/>
              </a:lnSpc>
            </a:pPr>
            <a:r>
              <a:rPr lang="en-US" altLang="zh-TW" sz="2400" dirty="0" smtClean="0"/>
              <a:t>B</a:t>
            </a:r>
            <a:r>
              <a:rPr lang="zh-TW" altLang="zh-TW" sz="2400" dirty="0" smtClean="0"/>
              <a:t>及</a:t>
            </a:r>
            <a:r>
              <a:rPr lang="en-US" altLang="zh-TW" sz="2400" dirty="0" smtClean="0"/>
              <a:t>C</a:t>
            </a:r>
            <a:r>
              <a:rPr lang="zh-TW" altLang="zh-TW" sz="2400" dirty="0" smtClean="0"/>
              <a:t>依「</a:t>
            </a:r>
            <a:r>
              <a:rPr lang="zh-TW" altLang="en-US" sz="2400" dirty="0" smtClean="0"/>
              <a:t>某市政府</a:t>
            </a:r>
            <a:r>
              <a:rPr lang="zh-TW" altLang="zh-TW" sz="2400" dirty="0" smtClean="0"/>
              <a:t>陞遷考核要點」規定，申請參加</a:t>
            </a:r>
            <a:r>
              <a:rPr lang="zh-TW" altLang="en-US" sz="2400" dirty="0" smtClean="0"/>
              <a:t>該機關</a:t>
            </a:r>
            <a:r>
              <a:rPr lang="en-US" altLang="zh-TW" sz="2400" dirty="0" smtClean="0"/>
              <a:t>100</a:t>
            </a:r>
            <a:r>
              <a:rPr lang="zh-TW" altLang="zh-TW" sz="2400" dirty="0" smtClean="0"/>
              <a:t>年職缺陞遷之考核及甄選，</a:t>
            </a:r>
            <a:r>
              <a:rPr lang="en-US" altLang="zh-TW" sz="2400" dirty="0" smtClean="0"/>
              <a:t>A</a:t>
            </a:r>
            <a:r>
              <a:rPr lang="zh-TW" altLang="zh-TW" sz="2400" dirty="0" smtClean="0"/>
              <a:t>明知</a:t>
            </a:r>
            <a:r>
              <a:rPr lang="en-US" altLang="zh-TW" sz="2400" dirty="0" smtClean="0"/>
              <a:t>B</a:t>
            </a:r>
            <a:r>
              <a:rPr lang="zh-TW" altLang="zh-TW" sz="2400" dirty="0" smtClean="0"/>
              <a:t>及</a:t>
            </a:r>
            <a:r>
              <a:rPr lang="en-US" altLang="zh-TW" sz="2400" dirty="0" smtClean="0"/>
              <a:t>C</a:t>
            </a:r>
            <a:r>
              <a:rPr lang="zh-TW" altLang="zh-TW" sz="2400" dirty="0" smtClean="0"/>
              <a:t>為其二親等親屬，除在該二員填具之參加陞遷考核申請書上，於現在單位課室主管欄位核章外，詎就該二員陞遷考核評分表之品德考核及工作技術項目予以評分，嗣以該</a:t>
            </a:r>
            <a:r>
              <a:rPr lang="zh-TW" altLang="en-US" sz="2400" dirty="0" smtClean="0"/>
              <a:t>機關</a:t>
            </a:r>
            <a:r>
              <a:rPr lang="zh-TW" altLang="zh-TW" sz="2400" dirty="0" smtClean="0"/>
              <a:t>甄審暨考績委員會委員身分參與陞補案之甄審會議而未予自行迴避，違反本法第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a:t>
            </a:r>
            <a:r>
              <a:rPr lang="zh-TW" altLang="en-US" sz="2400" dirty="0" smtClean="0"/>
              <a:t>。惟審酌</a:t>
            </a:r>
            <a:r>
              <a:rPr lang="en-US" altLang="zh-TW" sz="2400" dirty="0" smtClean="0"/>
              <a:t>A</a:t>
            </a:r>
            <a:r>
              <a:rPr lang="zh-TW" altLang="en-US" sz="2400" dirty="0" smtClean="0"/>
              <a:t>有不知法令之情事，</a:t>
            </a:r>
            <a:r>
              <a:rPr lang="zh-TW" altLang="zh-TW" sz="2400" dirty="0" smtClean="0"/>
              <a:t>依行政罰法第</a:t>
            </a:r>
            <a:r>
              <a:rPr lang="en-US" altLang="zh-TW" sz="2400" dirty="0" smtClean="0"/>
              <a:t>8</a:t>
            </a:r>
            <a:r>
              <a:rPr lang="zh-TW" altLang="zh-TW" sz="2400" dirty="0" smtClean="0"/>
              <a:t>條</a:t>
            </a:r>
            <a:r>
              <a:rPr lang="zh-TW" altLang="en-US" sz="2400" dirty="0" smtClean="0"/>
              <a:t>但書</a:t>
            </a:r>
            <a:r>
              <a:rPr lang="zh-TW" altLang="zh-TW" sz="2400" dirty="0" smtClean="0"/>
              <a:t>及第</a:t>
            </a:r>
            <a:r>
              <a:rPr lang="en-US" altLang="zh-TW" sz="2400" dirty="0" smtClean="0"/>
              <a:t>18</a:t>
            </a:r>
            <a:r>
              <a:rPr lang="zh-TW" altLang="zh-TW" sz="2400" dirty="0" smtClean="0"/>
              <a:t>條第</a:t>
            </a:r>
            <a:r>
              <a:rPr lang="en-US" altLang="zh-TW" sz="2400" dirty="0" smtClean="0"/>
              <a:t>3</a:t>
            </a:r>
            <a:r>
              <a:rPr lang="zh-TW" altLang="zh-TW" sz="2400" dirty="0" smtClean="0"/>
              <a:t>項酌減至法定罰鍰最低額三分之一，並就</a:t>
            </a:r>
            <a:r>
              <a:rPr lang="zh-TW" altLang="en-US" sz="2400" dirty="0" smtClean="0"/>
              <a:t>兩</a:t>
            </a:r>
            <a:r>
              <a:rPr lang="zh-TW" altLang="zh-TW" sz="2400" dirty="0" smtClean="0"/>
              <a:t>次違法行為併罰</a:t>
            </a:r>
            <a:r>
              <a:rPr lang="en-US" altLang="zh-TW" sz="2400" dirty="0" smtClean="0"/>
              <a:t>70</a:t>
            </a:r>
            <a:r>
              <a:rPr lang="zh-TW" altLang="zh-TW" sz="2400" dirty="0" smtClean="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smtClean="0">
                <a:solidFill>
                  <a:srgbClr val="C00000"/>
                </a:solidFill>
              </a:rPr>
              <a:t>單位主管</a:t>
            </a:r>
            <a:r>
              <a:rPr lang="zh-TW" altLang="zh-TW" sz="2600" b="1" dirty="0" smtClean="0">
                <a:solidFill>
                  <a:srgbClr val="C00000"/>
                </a:solidFill>
              </a:rPr>
              <a:t>之二親等親屬參加該</a:t>
            </a:r>
            <a:r>
              <a:rPr lang="zh-TW" altLang="en-US" sz="2600" b="1" dirty="0" smtClean="0">
                <a:solidFill>
                  <a:srgbClr val="C00000"/>
                </a:solidFill>
              </a:rPr>
              <a:t>單位</a:t>
            </a:r>
            <a:r>
              <a:rPr lang="zh-TW" altLang="zh-TW" sz="2600" b="1" dirty="0" smtClean="0">
                <a:solidFill>
                  <a:srgbClr val="C00000"/>
                </a:solidFill>
              </a:rPr>
              <a:t>職務代理人職缺面試，</a:t>
            </a:r>
            <a:r>
              <a:rPr lang="zh-TW" altLang="en-US" sz="2600" b="1" dirty="0" smtClean="0">
                <a:solidFill>
                  <a:srgbClr val="C00000"/>
                </a:solidFill>
              </a:rPr>
              <a:t>該主管</a:t>
            </a:r>
            <a:r>
              <a:rPr lang="zh-TW" altLang="zh-TW" sz="2600" b="1" dirty="0" smtClean="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smtClean="0"/>
              <a:t>A</a:t>
            </a:r>
            <a:r>
              <a:rPr lang="zh-TW" altLang="zh-TW" sz="2600" dirty="0" smtClean="0"/>
              <a:t>自</a:t>
            </a:r>
            <a:r>
              <a:rPr lang="en-US" altLang="zh-TW" sz="2600" dirty="0" smtClean="0"/>
              <a:t>98</a:t>
            </a:r>
            <a:r>
              <a:rPr lang="zh-TW" altLang="zh-TW" sz="2600" dirty="0" smtClean="0"/>
              <a:t>年至</a:t>
            </a:r>
            <a:r>
              <a:rPr lang="en-US" altLang="zh-TW" sz="2600" dirty="0" smtClean="0"/>
              <a:t>102</a:t>
            </a:r>
            <a:r>
              <a:rPr lang="zh-TW" altLang="zh-TW" sz="2600" dirty="0" smtClean="0"/>
              <a:t>年間擔任</a:t>
            </a:r>
            <a:r>
              <a:rPr lang="zh-TW" altLang="en-US" sz="2600" dirty="0" smtClean="0"/>
              <a:t>某部會單位主管</a:t>
            </a:r>
            <a:r>
              <a:rPr lang="zh-TW" altLang="zh-TW" sz="2600" dirty="0" smtClean="0"/>
              <a:t>，為本法第</a:t>
            </a:r>
            <a:r>
              <a:rPr lang="en-US" altLang="zh-TW" sz="2600" dirty="0" smtClean="0"/>
              <a:t>2</a:t>
            </a:r>
            <a:r>
              <a:rPr lang="zh-TW" altLang="zh-TW" sz="2600" dirty="0" smtClean="0"/>
              <a:t>條所定之公職人員；其胞兄B為本法第3條之關係人。</a:t>
            </a:r>
          </a:p>
          <a:p>
            <a:pPr algn="just">
              <a:lnSpc>
                <a:spcPts val="3200"/>
              </a:lnSpc>
            </a:pPr>
            <a:r>
              <a:rPr lang="zh-TW" altLang="en-US" sz="2600" dirty="0" smtClean="0"/>
              <a:t>該部會</a:t>
            </a:r>
            <a:r>
              <a:rPr lang="zh-TW" altLang="zh-TW" sz="2600" dirty="0" smtClean="0"/>
              <a:t>於招聘職務代理人之過程中，A除主動通知其胞兄B投遞該職缺應徵履歷外，並自行面試該職缺2名報名人員含B及另一名C後，選定胞兄B為約僱人員，使關係人獲得僱用為該</a:t>
            </a:r>
            <a:r>
              <a:rPr lang="zh-TW" altLang="en-US" sz="2600" dirty="0" smtClean="0"/>
              <a:t>機關</a:t>
            </a:r>
            <a:r>
              <a:rPr lang="zh-TW" altLang="zh-TW" sz="2600" dirty="0" smtClean="0"/>
              <a:t>約僱人員之非財產上利益及領取薪資計</a:t>
            </a:r>
            <a:r>
              <a:rPr lang="en-US" altLang="zh-TW" sz="2600" dirty="0" smtClean="0"/>
              <a:t>16</a:t>
            </a:r>
            <a:r>
              <a:rPr lang="zh-TW" altLang="zh-TW" sz="2600" dirty="0" smtClean="0"/>
              <a:t>萬餘元之財產上利益，違反本法第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smtClean="0"/>
              <a:t>A</a:t>
            </a:r>
            <a:r>
              <a:rPr lang="zh-TW" altLang="zh-TW" sz="2600" dirty="0" smtClean="0"/>
              <a:t>自</a:t>
            </a:r>
            <a:r>
              <a:rPr lang="en-US" altLang="zh-TW" sz="2600" dirty="0" smtClean="0"/>
              <a:t>100</a:t>
            </a:r>
            <a:r>
              <a:rPr lang="zh-TW" altLang="zh-TW" sz="2600" dirty="0" smtClean="0"/>
              <a:t>年起擔任</a:t>
            </a:r>
            <a:r>
              <a:rPr lang="zh-TW" altLang="en-US" sz="2600" dirty="0" smtClean="0"/>
              <a:t>某縣政府單位主管</a:t>
            </a:r>
            <a:r>
              <a:rPr lang="zh-TW" altLang="zh-TW" sz="2600" dirty="0" smtClean="0"/>
              <a:t>，為本法第</a:t>
            </a:r>
            <a:r>
              <a:rPr lang="en-US" altLang="zh-TW" sz="2600" dirty="0" smtClean="0"/>
              <a:t>2</a:t>
            </a:r>
            <a:r>
              <a:rPr lang="zh-TW" altLang="zh-TW" sz="2600" dirty="0" smtClean="0"/>
              <a:t>條所定之公職人員，其配偶</a:t>
            </a:r>
            <a:r>
              <a:rPr lang="en-US" altLang="zh-TW" sz="2600" dirty="0" smtClean="0"/>
              <a:t>B</a:t>
            </a:r>
            <a:r>
              <a:rPr lang="zh-TW" altLang="zh-TW" sz="2600" dirty="0" smtClean="0"/>
              <a:t>自</a:t>
            </a:r>
            <a:r>
              <a:rPr lang="en-US" altLang="zh-TW" sz="2600" dirty="0" smtClean="0"/>
              <a:t>99</a:t>
            </a:r>
            <a:r>
              <a:rPr lang="zh-TW" altLang="zh-TW" sz="2600" dirty="0" smtClean="0"/>
              <a:t>年起為該</a:t>
            </a:r>
            <a:r>
              <a:rPr lang="zh-TW" altLang="en-US" sz="2600" dirty="0" smtClean="0"/>
              <a:t>機關</a:t>
            </a:r>
            <a:r>
              <a:rPr lang="zh-TW" altLang="zh-TW" sz="2600" dirty="0" smtClean="0"/>
              <a:t>工友</a:t>
            </a:r>
            <a:r>
              <a:rPr lang="zh-TW" altLang="en-US" sz="2600" dirty="0" smtClean="0"/>
              <a:t>，</a:t>
            </a:r>
            <a:r>
              <a:rPr lang="zh-TW" altLang="zh-TW" sz="2600" dirty="0" smtClean="0"/>
              <a:t>為為本法第</a:t>
            </a:r>
            <a:r>
              <a:rPr lang="en-US" altLang="zh-TW" sz="2600" dirty="0" smtClean="0"/>
              <a:t>3</a:t>
            </a:r>
            <a:r>
              <a:rPr lang="zh-TW" altLang="zh-TW" sz="2600" dirty="0" smtClean="0"/>
              <a:t>條之關係人</a:t>
            </a:r>
            <a:r>
              <a:rPr lang="zh-TW" altLang="en-US" sz="2600" dirty="0" smtClean="0"/>
              <a:t>。</a:t>
            </a:r>
            <a:endParaRPr lang="zh-TW" altLang="zh-TW" sz="2600" dirty="0" smtClean="0"/>
          </a:p>
          <a:p>
            <a:pPr algn="just"/>
            <a:r>
              <a:rPr lang="en-US" altLang="zh-TW" sz="2600" dirty="0" smtClean="0"/>
              <a:t>A</a:t>
            </a:r>
            <a:r>
              <a:rPr lang="zh-TW" altLang="zh-TW" sz="2600" dirty="0" smtClean="0"/>
              <a:t>辦理</a:t>
            </a:r>
            <a:r>
              <a:rPr lang="en-US" altLang="zh-TW" sz="2600" dirty="0" smtClean="0"/>
              <a:t>100</a:t>
            </a:r>
            <a:r>
              <a:rPr lang="zh-TW" altLang="zh-TW" sz="2600" dirty="0" smtClean="0"/>
              <a:t>年、</a:t>
            </a:r>
            <a:r>
              <a:rPr lang="en-US" altLang="zh-TW" sz="2600" dirty="0" smtClean="0"/>
              <a:t>101</a:t>
            </a:r>
            <a:r>
              <a:rPr lang="zh-TW" altLang="zh-TW" sz="2600" dirty="0" smtClean="0"/>
              <a:t>年及</a:t>
            </a:r>
            <a:r>
              <a:rPr lang="en-US" altLang="zh-TW" sz="2600" dirty="0" smtClean="0"/>
              <a:t>102</a:t>
            </a:r>
            <a:r>
              <a:rPr lang="zh-TW" altLang="zh-TW" sz="2600" dirty="0" smtClean="0"/>
              <a:t>年工友年終考核時，於各該年度工友年終考核案通報時，在</a:t>
            </a:r>
            <a:r>
              <a:rPr lang="en-US" altLang="zh-TW" sz="2600" dirty="0" smtClean="0"/>
              <a:t>B</a:t>
            </a:r>
            <a:r>
              <a:rPr lang="zh-TW" altLang="zh-TW" sz="2600" dirty="0" smtClean="0"/>
              <a:t>之平時工作考核表上填具初評成績，違反本法第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a:t>
            </a:r>
            <a:r>
              <a:rPr lang="zh-TW" altLang="en-US" sz="2600" dirty="0" smtClean="0"/>
              <a:t>。惟審酌其有不知法令之情事，</a:t>
            </a:r>
            <a:r>
              <a:rPr lang="zh-TW" altLang="zh-TW" sz="2600" dirty="0" smtClean="0"/>
              <a:t>依行政罰法第</a:t>
            </a:r>
            <a:r>
              <a:rPr lang="en-US" altLang="zh-TW" sz="2600" dirty="0" smtClean="0"/>
              <a:t>8</a:t>
            </a:r>
            <a:r>
              <a:rPr lang="zh-TW" altLang="zh-TW" sz="2600" dirty="0" smtClean="0"/>
              <a:t>條</a:t>
            </a:r>
            <a:r>
              <a:rPr lang="zh-TW" altLang="en-US" sz="2600" dirty="0" smtClean="0"/>
              <a:t>但書</a:t>
            </a:r>
            <a:r>
              <a:rPr lang="zh-TW" altLang="zh-TW" sz="2600" dirty="0" smtClean="0"/>
              <a:t>及第</a:t>
            </a:r>
            <a:r>
              <a:rPr lang="en-US" altLang="zh-TW" sz="2600" dirty="0" smtClean="0"/>
              <a:t>18</a:t>
            </a:r>
            <a:r>
              <a:rPr lang="zh-TW" altLang="zh-TW" sz="2600" dirty="0" smtClean="0"/>
              <a:t>條之規定，就其三次違法行為酌減罰鍰金額至三分之一，併處罰鍰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機關首長</a:t>
            </a:r>
            <a:r>
              <a:rPr lang="zh-TW" altLang="zh-TW" sz="2800" b="1" dirty="0" smtClean="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smtClean="0"/>
              <a:t>A</a:t>
            </a:r>
            <a:r>
              <a:rPr lang="zh-TW" altLang="zh-TW" sz="2300" dirty="0" smtClean="0"/>
              <a:t>自</a:t>
            </a:r>
            <a:r>
              <a:rPr lang="en-US" altLang="zh-TW" sz="2300" dirty="0" smtClean="0"/>
              <a:t>100</a:t>
            </a:r>
            <a:r>
              <a:rPr lang="zh-TW" altLang="zh-TW" sz="2300" dirty="0" smtClean="0"/>
              <a:t>年至</a:t>
            </a:r>
            <a:r>
              <a:rPr lang="en-US" altLang="zh-TW" sz="2300" dirty="0" smtClean="0"/>
              <a:t>102</a:t>
            </a:r>
            <a:r>
              <a:rPr lang="zh-TW" altLang="zh-TW" sz="2300" dirty="0" smtClean="0"/>
              <a:t>年擔任</a:t>
            </a:r>
            <a:r>
              <a:rPr lang="zh-TW" altLang="en-US" sz="2300" dirty="0" smtClean="0"/>
              <a:t>某公所首長</a:t>
            </a:r>
            <a:r>
              <a:rPr lang="zh-TW" altLang="zh-TW" sz="2300" dirty="0" smtClean="0"/>
              <a:t>，為本法第</a:t>
            </a:r>
            <a:r>
              <a:rPr lang="en-US" altLang="zh-TW" sz="2300" dirty="0" smtClean="0"/>
              <a:t>2</a:t>
            </a:r>
            <a:r>
              <a:rPr lang="zh-TW" altLang="zh-TW" sz="2300" dirty="0" smtClean="0"/>
              <a:t>條所定之公職人員，其弟妹</a:t>
            </a:r>
            <a:r>
              <a:rPr lang="en-US" altLang="zh-TW" sz="2300" dirty="0" smtClean="0"/>
              <a:t>B</a:t>
            </a:r>
            <a:r>
              <a:rPr lang="zh-TW" altLang="en-US" sz="2300" dirty="0" smtClean="0"/>
              <a:t>擔任該公所</a:t>
            </a:r>
            <a:r>
              <a:rPr lang="zh-TW" altLang="zh-TW" sz="2300" dirty="0" smtClean="0"/>
              <a:t>課員，為本法第</a:t>
            </a:r>
            <a:r>
              <a:rPr lang="en-US" altLang="zh-TW" sz="2300" dirty="0" smtClean="0"/>
              <a:t>3</a:t>
            </a:r>
            <a:r>
              <a:rPr lang="zh-TW" altLang="zh-TW" sz="2300" dirty="0" smtClean="0"/>
              <a:t>條之關係人。</a:t>
            </a:r>
          </a:p>
          <a:p>
            <a:pPr lvl="0" algn="just"/>
            <a:r>
              <a:rPr lang="zh-TW" altLang="en-US" sz="2300" dirty="0" smtClean="0"/>
              <a:t>該</a:t>
            </a:r>
            <a:r>
              <a:rPr lang="zh-TW" altLang="zh-TW" sz="2300" dirty="0" smtClean="0"/>
              <a:t>公所於</a:t>
            </a:r>
            <a:r>
              <a:rPr lang="en-US" altLang="zh-TW" sz="2300" dirty="0" smtClean="0"/>
              <a:t>102</a:t>
            </a:r>
            <a:r>
              <a:rPr lang="zh-TW" altLang="zh-TW" sz="2300" dirty="0" smtClean="0"/>
              <a:t>年召開</a:t>
            </a:r>
            <a:r>
              <a:rPr lang="en-US" altLang="zh-TW" sz="2300" dirty="0" smtClean="0"/>
              <a:t>101</a:t>
            </a:r>
            <a:r>
              <a:rPr lang="zh-TW" altLang="zh-TW" sz="2300" dirty="0" smtClean="0"/>
              <a:t>年度考績委員會會議，決議</a:t>
            </a:r>
            <a:r>
              <a:rPr lang="zh-TW" altLang="en-US" sz="2300" dirty="0" smtClean="0"/>
              <a:t>首長</a:t>
            </a:r>
            <a:r>
              <a:rPr lang="en-US" altLang="zh-TW" sz="2300" dirty="0" smtClean="0"/>
              <a:t>A</a:t>
            </a:r>
            <a:r>
              <a:rPr lang="zh-TW" altLang="zh-TW" sz="2300" dirty="0" smtClean="0"/>
              <a:t>之配偶</a:t>
            </a:r>
            <a:r>
              <a:rPr lang="en-US" altLang="zh-TW" sz="2300" dirty="0" smtClean="0"/>
              <a:t>B</a:t>
            </a:r>
            <a:r>
              <a:rPr lang="zh-TW" altLang="zh-TW" sz="2300" dirty="0" smtClean="0"/>
              <a:t>之</a:t>
            </a:r>
            <a:r>
              <a:rPr lang="en-US" altLang="zh-TW" sz="2300" dirty="0" smtClean="0"/>
              <a:t>101</a:t>
            </a:r>
            <a:r>
              <a:rPr lang="zh-TW" altLang="zh-TW" sz="2300" dirty="0" smtClean="0"/>
              <a:t>年度年終考績為乙等，嗣該決議結果送陳</a:t>
            </a:r>
            <a:r>
              <a:rPr lang="zh-TW" altLang="en-US" sz="2300" dirty="0" smtClean="0"/>
              <a:t>首</a:t>
            </a:r>
            <a:r>
              <a:rPr lang="zh-TW" altLang="zh-TW" sz="2300" dirty="0" smtClean="0"/>
              <a:t>長批示「考列乙等人員應依相關指標覈實考列，退請再審」。 </a:t>
            </a:r>
          </a:p>
          <a:p>
            <a:pPr algn="just"/>
            <a:r>
              <a:rPr lang="zh-TW" altLang="en-US" sz="2300" dirty="0" smtClean="0"/>
              <a:t>該</a:t>
            </a:r>
            <a:r>
              <a:rPr lang="zh-TW" altLang="zh-TW" sz="2300" dirty="0" smtClean="0"/>
              <a:t>公所遂依</a:t>
            </a:r>
            <a:r>
              <a:rPr lang="zh-TW" altLang="en-US" sz="2300" dirty="0" smtClean="0"/>
              <a:t>首</a:t>
            </a:r>
            <a:r>
              <a:rPr lang="zh-TW" altLang="zh-TW" sz="2300" dirty="0" smtClean="0"/>
              <a:t>長之批示，續行召開</a:t>
            </a:r>
            <a:r>
              <a:rPr lang="en-US" altLang="zh-TW" sz="2300" dirty="0" smtClean="0"/>
              <a:t>101</a:t>
            </a:r>
            <a:r>
              <a:rPr lang="zh-TW" altLang="zh-TW" sz="2300" dirty="0" smtClean="0"/>
              <a:t>年度考績委員會會議，經考績委員決議結果仍維持</a:t>
            </a:r>
            <a:r>
              <a:rPr lang="en-US" altLang="zh-TW" sz="2300" dirty="0" smtClean="0"/>
              <a:t>B</a:t>
            </a:r>
            <a:r>
              <a:rPr lang="zh-TW" altLang="zh-TW" sz="2300" dirty="0" smtClean="0"/>
              <a:t>之考績為乙等。詎該決議結果送陳</a:t>
            </a:r>
            <a:r>
              <a:rPr lang="zh-TW" altLang="en-US" sz="2300" dirty="0" smtClean="0"/>
              <a:t>首</a:t>
            </a:r>
            <a:r>
              <a:rPr lang="zh-TW" altLang="zh-TW" sz="2300" dirty="0" smtClean="0"/>
              <a:t>長批示，</a:t>
            </a:r>
            <a:r>
              <a:rPr lang="en-US" altLang="zh-TW" sz="2300" dirty="0" smtClean="0"/>
              <a:t>A</a:t>
            </a:r>
            <a:r>
              <a:rPr lang="zh-TW" altLang="zh-TW" sz="2300" dirty="0" smtClean="0"/>
              <a:t>逕更改配偶</a:t>
            </a:r>
            <a:r>
              <a:rPr lang="en-US" altLang="zh-TW" sz="2300" dirty="0" smtClean="0"/>
              <a:t>B</a:t>
            </a:r>
            <a:r>
              <a:rPr lang="zh-TW" altLang="zh-TW" sz="2300" dirty="0" smtClean="0"/>
              <a:t>考績為甲等，嗣送經銓敘部審定為甲等在案，使配偶</a:t>
            </a:r>
            <a:r>
              <a:rPr lang="en-US" altLang="zh-TW" sz="2300" dirty="0" smtClean="0"/>
              <a:t>B</a:t>
            </a:r>
            <a:r>
              <a:rPr lang="zh-TW" altLang="zh-TW" sz="2300" dirty="0" smtClean="0"/>
              <a:t>獲得考列甲等考績獎金之財產上利益及晉級之非財產上利益，違反本法第</a:t>
            </a:r>
            <a:r>
              <a:rPr lang="en-US" altLang="zh-TW" sz="2300" dirty="0" smtClean="0"/>
              <a:t>6</a:t>
            </a:r>
            <a:r>
              <a:rPr lang="zh-TW" altLang="zh-TW" sz="2300" dirty="0" smtClean="0"/>
              <a:t>條及第</a:t>
            </a:r>
            <a:r>
              <a:rPr lang="en-US" altLang="zh-TW" sz="2300" dirty="0" smtClean="0"/>
              <a:t>10</a:t>
            </a:r>
            <a:r>
              <a:rPr lang="zh-TW" altLang="zh-TW" sz="2300" dirty="0" smtClean="0"/>
              <a:t>條第</a:t>
            </a:r>
            <a:r>
              <a:rPr lang="en-US" altLang="zh-TW" sz="2300" dirty="0" smtClean="0"/>
              <a:t>1</a:t>
            </a:r>
            <a:r>
              <a:rPr lang="zh-TW" altLang="zh-TW" sz="2300" dirty="0" smtClean="0"/>
              <a:t>項規定</a:t>
            </a:r>
            <a:r>
              <a:rPr lang="zh-TW" altLang="en-US" sz="2300" dirty="0" smtClean="0"/>
              <a:t>。惟審酌</a:t>
            </a:r>
            <a:r>
              <a:rPr lang="en-US" altLang="zh-TW" sz="2300" dirty="0" smtClean="0"/>
              <a:t>A</a:t>
            </a:r>
            <a:r>
              <a:rPr lang="zh-TW" altLang="en-US" sz="2300" dirty="0" smtClean="0"/>
              <a:t>有不知法令之情事，</a:t>
            </a:r>
            <a:r>
              <a:rPr lang="zh-TW" altLang="zh-TW" sz="2300" dirty="0" smtClean="0"/>
              <a:t>依行政罰法第</a:t>
            </a:r>
            <a:r>
              <a:rPr lang="en-US" altLang="zh-TW" sz="2300" dirty="0" smtClean="0"/>
              <a:t>8</a:t>
            </a:r>
            <a:r>
              <a:rPr lang="zh-TW" altLang="zh-TW" sz="2300" dirty="0" smtClean="0"/>
              <a:t>條但書及第</a:t>
            </a:r>
            <a:r>
              <a:rPr lang="en-US" altLang="zh-TW" sz="2300" dirty="0" smtClean="0"/>
              <a:t>18</a:t>
            </a:r>
            <a:r>
              <a:rPr lang="zh-TW" altLang="zh-TW" sz="2300" dirty="0" smtClean="0"/>
              <a:t>條第</a:t>
            </a:r>
            <a:r>
              <a:rPr lang="en-US" altLang="zh-TW" sz="2300" dirty="0" smtClean="0"/>
              <a:t>3</a:t>
            </a:r>
            <a:r>
              <a:rPr lang="zh-TW" altLang="zh-TW" sz="2300" dirty="0" smtClean="0"/>
              <a:t>項規定酌減至法定罰鍰金額最低額之二分之一，處罰鍰</a:t>
            </a:r>
            <a:r>
              <a:rPr lang="en-US" altLang="zh-TW" sz="2300" dirty="0" smtClean="0"/>
              <a:t>50</a:t>
            </a:r>
            <a:r>
              <a:rPr lang="zh-TW" altLang="zh-TW" sz="2300" dirty="0" smtClean="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smtClean="0"/>
              <a:t>A</a:t>
            </a:r>
            <a:r>
              <a:rPr lang="zh-TW" altLang="zh-TW" sz="2400" dirty="0" smtClean="0"/>
              <a:t>自</a:t>
            </a:r>
            <a:r>
              <a:rPr lang="en-US" altLang="zh-TW" sz="2400" dirty="0" smtClean="0"/>
              <a:t>98</a:t>
            </a:r>
            <a:r>
              <a:rPr lang="zh-TW" altLang="zh-TW" sz="2400" dirty="0" smtClean="0"/>
              <a:t>年起擔任</a:t>
            </a:r>
            <a:r>
              <a:rPr lang="zh-TW" altLang="en-US" sz="2400" dirty="0" smtClean="0"/>
              <a:t>市</a:t>
            </a:r>
            <a:r>
              <a:rPr lang="zh-TW" altLang="zh-TW" sz="2400" dirty="0" smtClean="0"/>
              <a:t>公所課長，係本法第</a:t>
            </a:r>
            <a:r>
              <a:rPr lang="en-US" altLang="zh-TW" sz="2400" dirty="0" smtClean="0"/>
              <a:t>2</a:t>
            </a:r>
            <a:r>
              <a:rPr lang="zh-TW" altLang="zh-TW" sz="2400" dirty="0" smtClean="0"/>
              <a:t>條之公職人員。</a:t>
            </a:r>
            <a:r>
              <a:rPr lang="zh-TW" altLang="en-US" sz="2400" dirty="0" smtClean="0"/>
              <a:t>該市</a:t>
            </a:r>
            <a:r>
              <a:rPr lang="zh-TW" altLang="zh-TW" sz="2400" dirty="0" smtClean="0"/>
              <a:t>公所工程採購案之預算書及契約書中，工程內容編列實際施作新建擋土牆四工區及新建道路，與原函報縣政府核定補助項目不同，經以工程圖說至現場比對發現其中一個工區為</a:t>
            </a:r>
            <a:r>
              <a:rPr lang="en-US" altLang="zh-TW" sz="2400" dirty="0" smtClean="0"/>
              <a:t>A</a:t>
            </a:r>
            <a:r>
              <a:rPr lang="zh-TW" altLang="zh-TW" sz="2400" dirty="0" smtClean="0"/>
              <a:t>之岳母經營之民宿，</a:t>
            </a:r>
            <a:r>
              <a:rPr lang="en-US" altLang="zh-TW" sz="2400" dirty="0" smtClean="0"/>
              <a:t>A</a:t>
            </a:r>
            <a:r>
              <a:rPr lang="zh-TW" altLang="zh-TW" sz="2400" dirty="0" smtClean="0"/>
              <a:t>依</a:t>
            </a:r>
            <a:r>
              <a:rPr lang="zh-TW" altLang="en-US" sz="2400" dirty="0" smtClean="0"/>
              <a:t>市</a:t>
            </a:r>
            <a:r>
              <a:rPr lang="zh-TW" altLang="zh-TW" sz="2400" dirty="0" smtClean="0"/>
              <a:t>公所分層負責明細表職掌該公所建築工程設計、施工監督業務，於上開工程案件採購階段明知工區係其岳母民宿位置所在，詎未自行迴避而於</a:t>
            </a:r>
            <a:r>
              <a:rPr lang="en-US" altLang="zh-TW" sz="2400" dirty="0" smtClean="0"/>
              <a:t>99</a:t>
            </a:r>
            <a:r>
              <a:rPr lang="zh-TW" altLang="zh-TW" sz="2400" dirty="0" smtClean="0"/>
              <a:t>年</a:t>
            </a:r>
            <a:r>
              <a:rPr lang="en-US" altLang="zh-TW" sz="2400" dirty="0" smtClean="0"/>
              <a:t>12</a:t>
            </a:r>
            <a:r>
              <a:rPr lang="zh-TW" altLang="zh-TW" sz="2400" dirty="0" smtClean="0"/>
              <a:t>月至</a:t>
            </a:r>
            <a:r>
              <a:rPr lang="en-US" altLang="zh-TW" sz="2400" dirty="0" smtClean="0"/>
              <a:t>100</a:t>
            </a:r>
            <a:r>
              <a:rPr lang="zh-TW" altLang="zh-TW" sz="2400" dirty="0" smtClean="0"/>
              <a:t>年</a:t>
            </a:r>
            <a:r>
              <a:rPr lang="en-US" altLang="zh-TW" sz="2400" dirty="0" smtClean="0"/>
              <a:t>3</a:t>
            </a:r>
            <a:r>
              <a:rPr lang="zh-TW" altLang="zh-TW" sz="2400" dirty="0" smtClean="0"/>
              <a:t>月間，於工程預算書、契約書及工程變更設計預算書上核章，違反本法第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項規定，處</a:t>
            </a:r>
            <a:r>
              <a:rPr lang="en-US" altLang="zh-TW" sz="2400" dirty="0" smtClean="0"/>
              <a:t>100</a:t>
            </a:r>
            <a:r>
              <a:rPr lang="zh-TW" altLang="zh-TW" sz="2400" dirty="0" smtClean="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C00000"/>
                </a:solidFill>
              </a:rPr>
              <a:t>應注意事項</a:t>
            </a:r>
            <a:endParaRPr lang="zh-TW" altLang="en-US" b="1" dirty="0">
              <a:solidFill>
                <a:srgbClr val="C00000"/>
              </a:solidFill>
            </a:endParaRP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smtClean="0"/>
              <a:t>法政字第0920039451號</a:t>
            </a:r>
            <a:r>
              <a:rPr lang="zh-TW" altLang="en-US" sz="2600" b="1" dirty="0" smtClean="0"/>
              <a:t>函</a:t>
            </a:r>
            <a:endParaRPr lang="zh-TW" altLang="zh-TW" sz="2600" b="1" dirty="0" smtClean="0"/>
          </a:p>
          <a:p>
            <a:pPr algn="just"/>
            <a:r>
              <a:rPr lang="zh-TW" altLang="zh-TW" sz="2600" dirty="0" smtClean="0"/>
              <a:t>政府機關、公立學校及公營事業機構中對技工、工友及臨時人員等非依公務人員任用法任用之聘用、約僱之人事措施，亦屬相類「任用 、陞遷、調動」等人事權運用之範圍</a:t>
            </a:r>
            <a:endParaRPr lang="en-US" altLang="zh-TW" sz="2600" dirty="0" smtClean="0"/>
          </a:p>
          <a:p>
            <a:pPr algn="just"/>
            <a:r>
              <a:rPr lang="zh-TW" altLang="en-US" sz="2600" b="1" dirty="0" smtClean="0"/>
              <a:t>法廉字第 </a:t>
            </a:r>
            <a:r>
              <a:rPr lang="en-US" altLang="zh-TW" sz="2600" b="1" dirty="0" smtClean="0"/>
              <a:t>10305037860 </a:t>
            </a:r>
            <a:r>
              <a:rPr lang="zh-TW" altLang="en-US" sz="2600" b="1" dirty="0" smtClean="0"/>
              <a:t>號函</a:t>
            </a:r>
            <a:endParaRPr lang="en-US" altLang="zh-TW" sz="2600" b="1" dirty="0" smtClean="0"/>
          </a:p>
          <a:p>
            <a:pPr algn="just"/>
            <a:r>
              <a:rPr lang="zh-TW" altLang="en-US" sz="2600" dirty="0" smtClean="0"/>
              <a:t>如公職人員於其職務權限內，有權對特定個案為退回、同意、修正或判斷後同意向上陳核等行為，均屬對該個案具有裁量權，其於執行職務遇有涉及本人或其關係人之利益衝突時 ，即應依法迴避</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7578</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郭素禎</cp:lastModifiedBy>
  <cp:revision>587</cp:revision>
  <dcterms:modified xsi:type="dcterms:W3CDTF">2018-03-05T08:07:50Z</dcterms:modified>
</cp:coreProperties>
</file>